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1.png"/><Relationship Id="rId7" Type="http://schemas.openxmlformats.org/officeDocument/2006/relationships/image" Target="../media/image52.jpeg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9.jpeg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16.jpeg"/><Relationship Id="rId7" Type="http://schemas.openxmlformats.org/officeDocument/2006/relationships/image" Target="../media/image9.jpeg"/><Relationship Id="rId6" Type="http://schemas.openxmlformats.org/officeDocument/2006/relationships/image" Target="../media/image8.jpeg"/><Relationship Id="rId5" Type="http://schemas.openxmlformats.org/officeDocument/2006/relationships/image" Target="../media/image6.jpeg"/><Relationship Id="rId4" Type="http://schemas.openxmlformats.org/officeDocument/2006/relationships/image" Target="../media/image15.png"/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11.png"/><Relationship Id="rId1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.xml"/><Relationship Id="rId8" Type="http://schemas.openxmlformats.org/officeDocument/2006/relationships/image" Target="../media/image11.png"/><Relationship Id="rId7" Type="http://schemas.openxmlformats.org/officeDocument/2006/relationships/image" Target="../media/image16.jpe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0.png"/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25.jpeg"/><Relationship Id="rId4" Type="http://schemas.openxmlformats.org/officeDocument/2006/relationships/image" Target="../media/image24.jpeg"/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0.png"/><Relationship Id="rId5" Type="http://schemas.openxmlformats.org/officeDocument/2006/relationships/image" Target="../media/image29.jpeg"/><Relationship Id="rId4" Type="http://schemas.openxmlformats.org/officeDocument/2006/relationships/image" Target="../media/image28.jpeg"/><Relationship Id="rId3" Type="http://schemas.openxmlformats.org/officeDocument/2006/relationships/image" Target="../media/image27.jpeg"/><Relationship Id="rId2" Type="http://schemas.openxmlformats.org/officeDocument/2006/relationships/image" Target="../media/image26.png"/><Relationship Id="rId1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jpeg"/><Relationship Id="rId4" Type="http://schemas.openxmlformats.org/officeDocument/2006/relationships/image" Target="../media/image34.png"/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image" Target="../media/image31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0.png"/><Relationship Id="rId3" Type="http://schemas.openxmlformats.org/officeDocument/2006/relationships/image" Target="../media/image39.jpeg"/><Relationship Id="rId2" Type="http://schemas.openxmlformats.org/officeDocument/2006/relationships/image" Target="../media/image38.png"/><Relationship Id="rId1" Type="http://schemas.openxmlformats.org/officeDocument/2006/relationships/image" Target="../media/image37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44.png"/><Relationship Id="rId7" Type="http://schemas.openxmlformats.org/officeDocument/2006/relationships/tags" Target="../tags/tag4.xml"/><Relationship Id="rId6" Type="http://schemas.openxmlformats.org/officeDocument/2006/relationships/image" Target="../media/image43.png"/><Relationship Id="rId5" Type="http://schemas.openxmlformats.org/officeDocument/2006/relationships/tags" Target="../tags/tag3.xml"/><Relationship Id="rId4" Type="http://schemas.openxmlformats.org/officeDocument/2006/relationships/image" Target="../media/image42.png"/><Relationship Id="rId3" Type="http://schemas.openxmlformats.org/officeDocument/2006/relationships/tags" Target="../tags/tag2.xml"/><Relationship Id="rId2" Type="http://schemas.openxmlformats.org/officeDocument/2006/relationships/image" Target="../media/image41.png"/><Relationship Id="rId15" Type="http://schemas.openxmlformats.org/officeDocument/2006/relationships/slideLayout" Target="../slideLayouts/slideLayout1.xml"/><Relationship Id="rId14" Type="http://schemas.openxmlformats.org/officeDocument/2006/relationships/tags" Target="../tags/tag8.xml"/><Relationship Id="rId13" Type="http://schemas.openxmlformats.org/officeDocument/2006/relationships/tags" Target="../tags/tag7.xml"/><Relationship Id="rId12" Type="http://schemas.openxmlformats.org/officeDocument/2006/relationships/tags" Target="../tags/tag6.xml"/><Relationship Id="rId11" Type="http://schemas.openxmlformats.org/officeDocument/2006/relationships/tags" Target="../tags/tag5.xml"/><Relationship Id="rId10" Type="http://schemas.openxmlformats.org/officeDocument/2006/relationships/image" Target="../media/image45.jpe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4960501" y="4092737"/>
            <a:ext cx="1678633" cy="993736"/>
          </a:xfrm>
          <a:prstGeom prst="rect">
            <a:avLst/>
          </a:prstGeom>
        </p:spPr>
      </p:pic>
      <p:sp>
        <p:nvSpPr>
          <p:cNvPr id="6" name="textbox 6"/>
          <p:cNvSpPr/>
          <p:nvPr/>
        </p:nvSpPr>
        <p:spPr>
          <a:xfrm>
            <a:off x="2002790" y="2540635"/>
            <a:ext cx="6419850" cy="4279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2026 New Product: MA Series In-ground Light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pic>
        <p:nvPicPr>
          <p:cNvPr id="10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3377919" y="3787469"/>
            <a:ext cx="873882" cy="1306521"/>
          </a:xfrm>
          <a:prstGeom prst="rect">
            <a:avLst/>
          </a:prstGeom>
        </p:spPr>
      </p:pic>
      <p:sp>
        <p:nvSpPr>
          <p:cNvPr id="16" name="textbox 16"/>
          <p:cNvSpPr/>
          <p:nvPr/>
        </p:nvSpPr>
        <p:spPr>
          <a:xfrm>
            <a:off x="264372" y="6502793"/>
            <a:ext cx="2509520" cy="2101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6000"/>
              </a:lnSpc>
            </a:pPr>
            <a:r>
              <a:rPr sz="1400" kern="0" spc="-10" dirty="0">
                <a:solidFill>
                  <a:srgbClr val="FFFFFF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广州励鑫照明灯具股份有限公司</a:t>
            </a:r>
            <a:endParaRPr sz="14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8" name="textbox 18"/>
          <p:cNvSpPr/>
          <p:nvPr/>
        </p:nvSpPr>
        <p:spPr>
          <a:xfrm>
            <a:off x="7181588" y="5781991"/>
            <a:ext cx="1692275" cy="29273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ts val="2105"/>
              </a:lnSpc>
            </a:pPr>
            <a:r>
              <a:rPr lang="en-US" altLang="zh-CN" sz="1500" dirty="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December 2026 Version B</a:t>
            </a:r>
            <a:endParaRPr lang="en-US" altLang="zh-CN" sz="1500" dirty="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" name="picture 3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083808" y="2564892"/>
            <a:ext cx="774191" cy="2314955"/>
          </a:xfrm>
          <a:prstGeom prst="rect">
            <a:avLst/>
          </a:prstGeom>
        </p:spPr>
      </p:pic>
      <p:pic>
        <p:nvPicPr>
          <p:cNvPr id="390" name="picture 3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176073" y="2596738"/>
            <a:ext cx="751398" cy="2220452"/>
          </a:xfrm>
          <a:prstGeom prst="rect">
            <a:avLst/>
          </a:prstGeom>
        </p:spPr>
      </p:pic>
      <p:pic>
        <p:nvPicPr>
          <p:cNvPr id="392" name="picture 39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7332774" y="2564891"/>
            <a:ext cx="743211" cy="2234839"/>
          </a:xfrm>
          <a:prstGeom prst="rect">
            <a:avLst/>
          </a:prstGeom>
        </p:spPr>
      </p:pic>
      <p:pic>
        <p:nvPicPr>
          <p:cNvPr id="394" name="picture 3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4779264" y="2575994"/>
            <a:ext cx="737311" cy="2234839"/>
          </a:xfrm>
          <a:prstGeom prst="rect">
            <a:avLst/>
          </a:prstGeom>
        </p:spPr>
      </p:pic>
      <p:pic>
        <p:nvPicPr>
          <p:cNvPr id="396" name="picture 39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854297" y="2588647"/>
            <a:ext cx="731996" cy="2224639"/>
          </a:xfrm>
          <a:prstGeom prst="rect">
            <a:avLst/>
          </a:prstGeom>
        </p:spPr>
      </p:pic>
      <p:pic>
        <p:nvPicPr>
          <p:cNvPr id="398" name="picture 39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3476244" y="2577516"/>
            <a:ext cx="727095" cy="2196741"/>
          </a:xfrm>
          <a:prstGeom prst="rect">
            <a:avLst/>
          </a:prstGeom>
        </p:spPr>
      </p:pic>
      <p:sp>
        <p:nvSpPr>
          <p:cNvPr id="406" name="textbox 406"/>
          <p:cNvSpPr/>
          <p:nvPr/>
        </p:nvSpPr>
        <p:spPr>
          <a:xfrm>
            <a:off x="1221105" y="353060"/>
            <a:ext cx="4994275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18" name="group 18"/>
          <p:cNvGrpSpPr/>
          <p:nvPr/>
        </p:nvGrpSpPr>
        <p:grpSpPr>
          <a:xfrm rot="21600000">
            <a:off x="1221806" y="848360"/>
            <a:ext cx="1867469" cy="370205"/>
            <a:chOff x="0" y="-218"/>
            <a:chExt cx="1769745" cy="363855"/>
          </a:xfrm>
        </p:grpSpPr>
        <p:pic>
          <p:nvPicPr>
            <p:cNvPr id="408" name="picture 408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1600000">
              <a:off x="0" y="0"/>
              <a:ext cx="1769745" cy="336550"/>
            </a:xfrm>
            <a:prstGeom prst="rect">
              <a:avLst/>
            </a:prstGeom>
          </p:spPr>
        </p:pic>
        <p:sp>
          <p:nvSpPr>
            <p:cNvPr id="410" name="textbox 410"/>
            <p:cNvSpPr/>
            <p:nvPr/>
          </p:nvSpPr>
          <p:spPr>
            <a:xfrm>
              <a:off x="64928" y="-218"/>
              <a:ext cx="1639570" cy="36385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</a:pPr>
              <a:r>
                <a:rPr lang="en-US" sz="1500" b="1" kern="0" spc="80" dirty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Panel solution</a:t>
              </a:r>
              <a:endParaRPr lang="en-US" sz="1500" b="1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412" name="picture 4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  <p:sp>
        <p:nvSpPr>
          <p:cNvPr id="414" name="textbox 414"/>
          <p:cNvSpPr/>
          <p:nvPr/>
        </p:nvSpPr>
        <p:spPr>
          <a:xfrm>
            <a:off x="7190740" y="1880870"/>
            <a:ext cx="1204595" cy="225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Ⅵ-Quad light transmission</a:t>
            </a:r>
            <a:endParaRPr sz="1200" b="1" kern="0" spc="4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416" name="textbox 416"/>
          <p:cNvSpPr/>
          <p:nvPr/>
        </p:nvSpPr>
        <p:spPr>
          <a:xfrm>
            <a:off x="4571365" y="1880870"/>
            <a:ext cx="1208405" cy="4838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Ⅳ-</a:t>
            </a:r>
            <a:r>
              <a:rPr lang="en-US" altLang="zh-CN"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Double light transmission</a:t>
            </a:r>
            <a:endParaRPr lang="en-US" altLang="zh-CN" sz="1200" b="1" kern="0" spc="4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418" name="textbox 418"/>
          <p:cNvSpPr/>
          <p:nvPr/>
        </p:nvSpPr>
        <p:spPr>
          <a:xfrm>
            <a:off x="3201670" y="1946275"/>
            <a:ext cx="1312545" cy="225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Ⅲ-Translucent</a:t>
            </a:r>
            <a:endParaRPr sz="1200" b="1" kern="0" spc="4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420" name="textbox 420"/>
          <p:cNvSpPr/>
          <p:nvPr/>
        </p:nvSpPr>
        <p:spPr>
          <a:xfrm>
            <a:off x="5928995" y="1880870"/>
            <a:ext cx="1083310" cy="2254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Ⅴ-</a:t>
            </a:r>
            <a:r>
              <a:rPr lang="en-US" altLang="zh-CN"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Triple light transmission</a:t>
            </a:r>
            <a:endParaRPr lang="en-US" altLang="zh-CN" sz="1200" b="1" kern="0" spc="4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422" name="textbox 422"/>
          <p:cNvSpPr/>
          <p:nvPr/>
        </p:nvSpPr>
        <p:spPr>
          <a:xfrm>
            <a:off x="854075" y="1836420"/>
            <a:ext cx="762635" cy="2927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105"/>
              </a:lnSpc>
            </a:pPr>
            <a:r>
              <a:rPr sz="1200" b="1" kern="0" spc="-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Ⅰ-</a:t>
            </a:r>
            <a:r>
              <a:rPr lang="en-US" sz="1200" b="1" kern="0" spc="-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Round</a:t>
            </a:r>
            <a:endParaRPr lang="en-US" sz="1200" b="1" kern="0" spc="-4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424" name="textbox 424"/>
          <p:cNvSpPr/>
          <p:nvPr/>
        </p:nvSpPr>
        <p:spPr>
          <a:xfrm>
            <a:off x="2077085" y="1946910"/>
            <a:ext cx="861695" cy="22479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Ⅱ-</a:t>
            </a:r>
            <a:r>
              <a:rPr lang="en-US" sz="1200" b="1" kern="0" spc="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Square</a:t>
            </a:r>
            <a:endParaRPr lang="en-US" sz="1200" b="1" kern="0" spc="4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181851" y="4449438"/>
            <a:ext cx="696975" cy="922220"/>
          </a:xfrm>
          <a:prstGeom prst="rect">
            <a:avLst/>
          </a:prstGeom>
        </p:spPr>
      </p:pic>
      <p:sp>
        <p:nvSpPr>
          <p:cNvPr id="28" name="textbox 28"/>
          <p:cNvSpPr/>
          <p:nvPr/>
        </p:nvSpPr>
        <p:spPr>
          <a:xfrm>
            <a:off x="1221105" y="353060"/>
            <a:ext cx="4199890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MA Series In-ground Light</a:t>
            </a:r>
            <a:endParaRPr lang="en-US" altLang="zh-CN" sz="2000" b="1" dirty="0"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pic>
        <p:nvPicPr>
          <p:cNvPr id="30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212335" y="4515611"/>
            <a:ext cx="647700" cy="853439"/>
          </a:xfrm>
          <a:prstGeom prst="rect">
            <a:avLst/>
          </a:prstGeom>
        </p:spPr>
      </p:pic>
      <p:pic>
        <p:nvPicPr>
          <p:cNvPr id="32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196083" y="4530852"/>
            <a:ext cx="585216" cy="838200"/>
          </a:xfrm>
          <a:prstGeom prst="rect">
            <a:avLst/>
          </a:prstGeom>
        </p:spPr>
      </p:pic>
      <p:pic>
        <p:nvPicPr>
          <p:cNvPr id="34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909816" y="2081783"/>
            <a:ext cx="574547" cy="844296"/>
          </a:xfrm>
          <a:prstGeom prst="rect">
            <a:avLst/>
          </a:prstGeom>
        </p:spPr>
      </p:pic>
      <p:grpSp>
        <p:nvGrpSpPr>
          <p:cNvPr id="2" name="group 2"/>
          <p:cNvGrpSpPr/>
          <p:nvPr/>
        </p:nvGrpSpPr>
        <p:grpSpPr>
          <a:xfrm rot="21600000">
            <a:off x="1430401" y="823976"/>
            <a:ext cx="2142490" cy="362585"/>
            <a:chOff x="-635" y="-12700"/>
            <a:chExt cx="2142490" cy="362585"/>
          </a:xfrm>
        </p:grpSpPr>
        <p:pic>
          <p:nvPicPr>
            <p:cNvPr id="36" name="picture 3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600000">
              <a:off x="0" y="0"/>
              <a:ext cx="2074545" cy="336550"/>
            </a:xfrm>
            <a:prstGeom prst="rect">
              <a:avLst/>
            </a:prstGeom>
          </p:spPr>
        </p:pic>
        <p:sp>
          <p:nvSpPr>
            <p:cNvPr id="38" name="textbox 38"/>
            <p:cNvSpPr/>
            <p:nvPr/>
          </p:nvSpPr>
          <p:spPr>
            <a:xfrm>
              <a:off x="-635" y="-12700"/>
              <a:ext cx="2142490" cy="36258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67005" algn="l" rtl="0" eaLnBrk="0">
                <a:lnSpc>
                  <a:spcPct val="88000"/>
                </a:lnSpc>
                <a:spcBef>
                  <a:spcPts val="5"/>
                </a:spcBef>
              </a:pPr>
              <a:r>
                <a:rPr lang="en-US" sz="1500" b="1" kern="0" spc="90" dirty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Model and Power</a:t>
              </a:r>
              <a:endParaRPr lang="en-US" sz="15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40" name="picture 4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5120640" y="2136647"/>
            <a:ext cx="571500" cy="842772"/>
          </a:xfrm>
          <a:prstGeom prst="rect">
            <a:avLst/>
          </a:prstGeom>
        </p:spPr>
      </p:pic>
      <p:pic>
        <p:nvPicPr>
          <p:cNvPr id="42" name="picture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1691639" y="2156459"/>
            <a:ext cx="492251" cy="783335"/>
          </a:xfrm>
          <a:prstGeom prst="rect">
            <a:avLst/>
          </a:prstGeom>
        </p:spPr>
      </p:pic>
      <p:sp>
        <p:nvSpPr>
          <p:cNvPr id="44" name="textbox 44"/>
          <p:cNvSpPr/>
          <p:nvPr/>
        </p:nvSpPr>
        <p:spPr>
          <a:xfrm>
            <a:off x="6159343" y="3816030"/>
            <a:ext cx="833755" cy="492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10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-120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64465" algn="l" rtl="0" eaLnBrk="0">
              <a:lnSpc>
                <a:spcPts val="1310"/>
              </a:lnSpc>
              <a:spcBef>
                <a:spcPts val="255"/>
              </a:spcBef>
            </a:pP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18~24W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46" name="picture 4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3409410" y="2187589"/>
            <a:ext cx="459356" cy="738490"/>
          </a:xfrm>
          <a:prstGeom prst="rect">
            <a:avLst/>
          </a:prstGeom>
        </p:spPr>
      </p:pic>
      <p:sp>
        <p:nvSpPr>
          <p:cNvPr id="48" name="textbox 48"/>
          <p:cNvSpPr/>
          <p:nvPr/>
        </p:nvSpPr>
        <p:spPr>
          <a:xfrm>
            <a:off x="4130518" y="3804601"/>
            <a:ext cx="833755" cy="4425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03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-100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8750" algn="l" rtl="0" eaLnBrk="0">
              <a:lnSpc>
                <a:spcPts val="1245"/>
              </a:lnSpc>
            </a:pP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15~18W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textbox 50"/>
          <p:cNvSpPr/>
          <p:nvPr/>
        </p:nvSpPr>
        <p:spPr>
          <a:xfrm>
            <a:off x="1527018" y="1368106"/>
            <a:ext cx="708659" cy="492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10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-32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217170" algn="l" rtl="0" eaLnBrk="0">
              <a:lnSpc>
                <a:spcPts val="1310"/>
              </a:lnSpc>
              <a:spcBef>
                <a:spcPts val="255"/>
              </a:spcBef>
            </a:pPr>
            <a:r>
              <a:rPr sz="900" b="1" kern="0" spc="2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" name="textbox 52"/>
          <p:cNvSpPr/>
          <p:nvPr/>
        </p:nvSpPr>
        <p:spPr>
          <a:xfrm>
            <a:off x="3285968" y="1369376"/>
            <a:ext cx="708659" cy="492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10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-42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0175" algn="l" rtl="0" eaLnBrk="0">
              <a:lnSpc>
                <a:spcPts val="1310"/>
              </a:lnSpc>
              <a:spcBef>
                <a:spcPts val="255"/>
              </a:spcBef>
            </a:pP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2~3W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textbox 54"/>
          <p:cNvSpPr/>
          <p:nvPr/>
        </p:nvSpPr>
        <p:spPr>
          <a:xfrm>
            <a:off x="5027773" y="1369376"/>
            <a:ext cx="708659" cy="492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10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-50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4940" algn="l" rtl="0" eaLnBrk="0">
              <a:lnSpc>
                <a:spcPts val="1310"/>
              </a:lnSpc>
              <a:spcBef>
                <a:spcPts val="255"/>
              </a:spcBef>
            </a:pPr>
            <a:r>
              <a:rPr sz="9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4~5W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6" name="textbox 56"/>
          <p:cNvSpPr/>
          <p:nvPr/>
        </p:nvSpPr>
        <p:spPr>
          <a:xfrm>
            <a:off x="6880067" y="1369376"/>
            <a:ext cx="708659" cy="4921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10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-64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56845" algn="l" rtl="0" eaLnBrk="0">
              <a:lnSpc>
                <a:spcPts val="1310"/>
              </a:lnSpc>
              <a:spcBef>
                <a:spcPts val="255"/>
              </a:spcBef>
            </a:pP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6~8W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58" name="picture 5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  <p:sp>
        <p:nvSpPr>
          <p:cNvPr id="60" name="textbox 60"/>
          <p:cNvSpPr/>
          <p:nvPr/>
        </p:nvSpPr>
        <p:spPr>
          <a:xfrm>
            <a:off x="2156303" y="3804601"/>
            <a:ext cx="708659" cy="44259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035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-80</a:t>
            </a:r>
            <a:endParaRPr sz="15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82550" algn="l" rtl="0" eaLnBrk="0">
              <a:lnSpc>
                <a:spcPts val="1245"/>
              </a:lnSpc>
            </a:pP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10~12W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5198382" y="3523073"/>
            <a:ext cx="896740" cy="2185159"/>
          </a:xfrm>
          <a:prstGeom prst="rect">
            <a:avLst/>
          </a:prstGeom>
        </p:spPr>
      </p:pic>
      <p:pic>
        <p:nvPicPr>
          <p:cNvPr id="66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951923" y="3514754"/>
            <a:ext cx="907626" cy="2142333"/>
          </a:xfrm>
          <a:prstGeom prst="rect">
            <a:avLst/>
          </a:prstGeom>
        </p:spPr>
      </p:pic>
      <p:pic>
        <p:nvPicPr>
          <p:cNvPr id="68" name="picture 6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3414735" y="3654201"/>
            <a:ext cx="753465" cy="2050112"/>
          </a:xfrm>
          <a:prstGeom prst="rect">
            <a:avLst/>
          </a:prstGeom>
        </p:spPr>
      </p:pic>
      <p:pic>
        <p:nvPicPr>
          <p:cNvPr id="70" name="picture 7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673771" y="3607765"/>
            <a:ext cx="721227" cy="2112563"/>
          </a:xfrm>
          <a:prstGeom prst="rect">
            <a:avLst/>
          </a:prstGeom>
        </p:spPr>
      </p:pic>
      <p:sp>
        <p:nvSpPr>
          <p:cNvPr id="78" name="textbox 78"/>
          <p:cNvSpPr/>
          <p:nvPr/>
        </p:nvSpPr>
        <p:spPr>
          <a:xfrm>
            <a:off x="1221105" y="353060"/>
            <a:ext cx="4022090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pic>
        <p:nvPicPr>
          <p:cNvPr id="80" name="picture 8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6909816" y="2368295"/>
            <a:ext cx="574547" cy="844296"/>
          </a:xfrm>
          <a:prstGeom prst="rect">
            <a:avLst/>
          </a:prstGeom>
        </p:spPr>
      </p:pic>
      <p:pic>
        <p:nvPicPr>
          <p:cNvPr id="82" name="picture 8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5120640" y="2423159"/>
            <a:ext cx="571500" cy="842772"/>
          </a:xfrm>
          <a:prstGeom prst="rect">
            <a:avLst/>
          </a:prstGeom>
        </p:spPr>
      </p:pic>
      <p:pic>
        <p:nvPicPr>
          <p:cNvPr id="84" name="picture 8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1600000">
            <a:off x="1691639" y="2444496"/>
            <a:ext cx="492251" cy="783335"/>
          </a:xfrm>
          <a:prstGeom prst="rect">
            <a:avLst/>
          </a:prstGeom>
        </p:spPr>
      </p:pic>
      <p:grpSp>
        <p:nvGrpSpPr>
          <p:cNvPr id="4" name="group 4"/>
          <p:cNvGrpSpPr/>
          <p:nvPr/>
        </p:nvGrpSpPr>
        <p:grpSpPr>
          <a:xfrm rot="21600000">
            <a:off x="1214120" y="958596"/>
            <a:ext cx="2447290" cy="356870"/>
            <a:chOff x="418465" y="-6985"/>
            <a:chExt cx="2447290" cy="356870"/>
          </a:xfrm>
        </p:grpSpPr>
        <p:pic>
          <p:nvPicPr>
            <p:cNvPr id="86" name="picture 86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 rot="21600000">
              <a:off x="462280" y="-6985"/>
              <a:ext cx="2359660" cy="336550"/>
            </a:xfrm>
            <a:prstGeom prst="rect">
              <a:avLst/>
            </a:prstGeom>
          </p:spPr>
        </p:pic>
        <p:sp>
          <p:nvSpPr>
            <p:cNvPr id="88" name="textbox 88"/>
            <p:cNvSpPr/>
            <p:nvPr/>
          </p:nvSpPr>
          <p:spPr>
            <a:xfrm>
              <a:off x="418465" y="0"/>
              <a:ext cx="2447290" cy="34988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67005" algn="l" rtl="0" eaLnBrk="0">
                <a:lnSpc>
                  <a:spcPct val="87000"/>
                </a:lnSpc>
                <a:spcBef>
                  <a:spcPts val="5"/>
                </a:spcBef>
              </a:pPr>
              <a:r>
                <a:rPr lang="en-US" sz="1500" b="1" kern="0" spc="30" dirty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Dimensional drawing</a:t>
              </a:r>
              <a:endParaRPr lang="en-US" sz="15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90" name="picture 9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3409410" y="2474101"/>
            <a:ext cx="459356" cy="738490"/>
          </a:xfrm>
          <a:prstGeom prst="rect">
            <a:avLst/>
          </a:prstGeom>
        </p:spPr>
      </p:pic>
      <p:sp>
        <p:nvSpPr>
          <p:cNvPr id="92" name="textbox 92"/>
          <p:cNvSpPr/>
          <p:nvPr/>
        </p:nvSpPr>
        <p:spPr>
          <a:xfrm>
            <a:off x="1527018" y="1655126"/>
            <a:ext cx="708659" cy="5194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17170" indent="-204470" algn="l" rtl="0" eaLnBrk="0">
              <a:lnSpc>
                <a:spcPct val="138000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-32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2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4" name="textbox 94"/>
          <p:cNvSpPr/>
          <p:nvPr/>
        </p:nvSpPr>
        <p:spPr>
          <a:xfrm>
            <a:off x="3285968" y="1656396"/>
            <a:ext cx="708659" cy="5181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291" rIns="0" bIns="0"/>
          <a:lstStyle/>
          <a:p>
            <a:pPr marL="130175" indent="-117475" algn="l" rtl="0" eaLnBrk="0">
              <a:lnSpc>
                <a:spcPct val="138000"/>
              </a:lnSpc>
              <a:spcBef>
                <a:spcPts val="0"/>
              </a:spcBef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-42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2~3W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textbox 96"/>
          <p:cNvSpPr/>
          <p:nvPr/>
        </p:nvSpPr>
        <p:spPr>
          <a:xfrm>
            <a:off x="5027773" y="1656396"/>
            <a:ext cx="708659" cy="5181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291" rIns="0" bIns="0"/>
          <a:lstStyle/>
          <a:p>
            <a:pPr marL="154305" indent="-142240" algn="l" rtl="0" eaLnBrk="0">
              <a:lnSpc>
                <a:spcPct val="138000"/>
              </a:lnSpc>
              <a:spcBef>
                <a:spcPts val="0"/>
              </a:spcBef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-50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4~5W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8" name="textbox 98"/>
          <p:cNvSpPr/>
          <p:nvPr/>
        </p:nvSpPr>
        <p:spPr>
          <a:xfrm>
            <a:off x="6880067" y="1656396"/>
            <a:ext cx="708659" cy="5181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291" rIns="0" bIns="0"/>
          <a:lstStyle/>
          <a:p>
            <a:pPr marL="156845" indent="-144145" algn="l" rtl="0" eaLnBrk="0">
              <a:lnSpc>
                <a:spcPct val="138000"/>
              </a:lnSpc>
              <a:spcBef>
                <a:spcPts val="0"/>
              </a:spcBef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-64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6~8W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00" name="picture 10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10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163862" y="3475238"/>
            <a:ext cx="1074420" cy="2356292"/>
          </a:xfrm>
          <a:prstGeom prst="rect">
            <a:avLst/>
          </a:prstGeom>
        </p:spPr>
      </p:pic>
      <p:pic>
        <p:nvPicPr>
          <p:cNvPr id="106" name="picture 10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4193830" y="3580642"/>
            <a:ext cx="1060703" cy="2263514"/>
          </a:xfrm>
          <a:prstGeom prst="rect">
            <a:avLst/>
          </a:prstGeom>
        </p:spPr>
      </p:pic>
      <p:pic>
        <p:nvPicPr>
          <p:cNvPr id="108" name="picture 10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2181417" y="3794460"/>
            <a:ext cx="907031" cy="2041234"/>
          </a:xfrm>
          <a:prstGeom prst="rect">
            <a:avLst/>
          </a:prstGeom>
        </p:spPr>
      </p:pic>
      <p:pic>
        <p:nvPicPr>
          <p:cNvPr id="116" name="picture 1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6181851" y="2321605"/>
            <a:ext cx="696975" cy="922712"/>
          </a:xfrm>
          <a:prstGeom prst="rect">
            <a:avLst/>
          </a:prstGeom>
        </p:spPr>
      </p:pic>
      <p:sp>
        <p:nvSpPr>
          <p:cNvPr id="118" name="textbox 118"/>
          <p:cNvSpPr/>
          <p:nvPr/>
        </p:nvSpPr>
        <p:spPr>
          <a:xfrm>
            <a:off x="1221105" y="353060"/>
            <a:ext cx="5276215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20" name="picture 1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4212335" y="2362200"/>
            <a:ext cx="647700" cy="853440"/>
          </a:xfrm>
          <a:prstGeom prst="rect">
            <a:avLst/>
          </a:prstGeom>
        </p:spPr>
      </p:pic>
      <p:pic>
        <p:nvPicPr>
          <p:cNvPr id="122" name="picture 1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2196083" y="2377440"/>
            <a:ext cx="585216" cy="838200"/>
          </a:xfrm>
          <a:prstGeom prst="rect">
            <a:avLst/>
          </a:prstGeom>
        </p:spPr>
      </p:pic>
      <p:grpSp>
        <p:nvGrpSpPr>
          <p:cNvPr id="6" name="group 6"/>
          <p:cNvGrpSpPr/>
          <p:nvPr/>
        </p:nvGrpSpPr>
        <p:grpSpPr>
          <a:xfrm rot="21600000">
            <a:off x="1220470" y="836676"/>
            <a:ext cx="3608705" cy="374015"/>
            <a:chOff x="-326390" y="0"/>
            <a:chExt cx="3608705" cy="374015"/>
          </a:xfrm>
        </p:grpSpPr>
        <p:pic>
          <p:nvPicPr>
            <p:cNvPr id="124" name="picture 12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 rot="21600000">
              <a:off x="-326390" y="0"/>
              <a:ext cx="2482215" cy="336550"/>
            </a:xfrm>
            <a:prstGeom prst="rect">
              <a:avLst/>
            </a:prstGeom>
          </p:spPr>
        </p:pic>
        <p:sp>
          <p:nvSpPr>
            <p:cNvPr id="126" name="textbox 126"/>
            <p:cNvSpPr/>
            <p:nvPr/>
          </p:nvSpPr>
          <p:spPr>
            <a:xfrm>
              <a:off x="-325755" y="11430"/>
              <a:ext cx="3608070" cy="36258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67005" algn="l" rtl="0" eaLnBrk="0">
                <a:lnSpc>
                  <a:spcPct val="87000"/>
                </a:lnSpc>
                <a:spcBef>
                  <a:spcPts val="5"/>
                </a:spcBef>
              </a:pPr>
              <a:r>
                <a:rPr lang="en-US" sz="1500" b="1" kern="0" spc="30" dirty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  <a:sym typeface="+mn-ea"/>
                </a:rPr>
                <a:t>Dimensional drawing</a:t>
              </a:r>
              <a:endParaRPr sz="15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128" name="textbox 128"/>
          <p:cNvSpPr/>
          <p:nvPr/>
        </p:nvSpPr>
        <p:spPr>
          <a:xfrm>
            <a:off x="6159343" y="1591626"/>
            <a:ext cx="833755" cy="51815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403" rIns="0" bIns="0"/>
          <a:lstStyle/>
          <a:p>
            <a:pPr marL="163830" indent="-151765" algn="l" rtl="0" eaLnBrk="0">
              <a:lnSpc>
                <a:spcPct val="138000"/>
              </a:lnSpc>
              <a:spcBef>
                <a:spcPts val="5"/>
              </a:spcBef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-120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18~24W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0" name="textbox 130"/>
          <p:cNvSpPr/>
          <p:nvPr/>
        </p:nvSpPr>
        <p:spPr>
          <a:xfrm>
            <a:off x="4130518" y="1580196"/>
            <a:ext cx="833755" cy="4686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58750" indent="-146050" algn="l" rtl="0" eaLnBrk="0">
              <a:lnSpc>
                <a:spcPct val="121000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-100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15~18W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2" name="picture 1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  <p:sp>
        <p:nvSpPr>
          <p:cNvPr id="134" name="textbox 134"/>
          <p:cNvSpPr/>
          <p:nvPr/>
        </p:nvSpPr>
        <p:spPr>
          <a:xfrm>
            <a:off x="2156303" y="1580196"/>
            <a:ext cx="708659" cy="4686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82550" indent="-69850" algn="l" rtl="0" eaLnBrk="0">
              <a:lnSpc>
                <a:spcPct val="121000"/>
              </a:lnSpc>
            </a:pP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MA</a:t>
            </a:r>
            <a:r>
              <a:rPr sz="1500" b="1" kern="0" spc="6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-80</a:t>
            </a:r>
            <a:r>
              <a:rPr sz="1500" b="1" kern="0" spc="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900" b="1" kern="0" spc="50" dirty="0">
                <a:solidFill>
                  <a:srgbClr val="40404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10~12W</a:t>
            </a:r>
            <a:endParaRPr sz="9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box 154"/>
          <p:cNvSpPr/>
          <p:nvPr/>
        </p:nvSpPr>
        <p:spPr>
          <a:xfrm>
            <a:off x="3665855" y="1325880"/>
            <a:ext cx="5142230" cy="230187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Model</a:t>
            </a:r>
            <a:r>
              <a:rPr sz="12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:MA42</a:t>
            </a:r>
            <a:r>
              <a:rPr sz="1200" b="1" kern="0" spc="1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3W</a:t>
            </a:r>
            <a:endParaRPr sz="1200" b="1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altLang="zh-CN"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Light Source Specification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:3535</a:t>
            </a:r>
            <a:r>
              <a:rPr sz="1200" b="1" kern="0" spc="1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18V</a:t>
            </a:r>
            <a:r>
              <a:rPr sz="12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5W（</a:t>
            </a:r>
            <a:r>
              <a:rPr lang="en-US" altLang="zh-CN"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special make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sz="1200" b="1" kern="0" spc="-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Lens size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 Φ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22*</a:t>
            </a:r>
            <a:r>
              <a:rPr sz="1200" b="1" kern="0" spc="1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H12</a:t>
            </a:r>
            <a:r>
              <a:rPr sz="12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mm</a:t>
            </a:r>
            <a:endParaRPr sz="1200" b="1" kern="0" spc="-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Lens angle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 8/10/15/24/36/5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0/60°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altLang="zh-CN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Light Dimensions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ф42*7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spcBef>
                <a:spcPts val="5"/>
              </a:spcBef>
              <a:tabLst>
                <a:tab pos="78105" algn="l"/>
              </a:tabLst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Hole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 ф40*1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2" name="textbox 172"/>
          <p:cNvSpPr/>
          <p:nvPr/>
        </p:nvSpPr>
        <p:spPr>
          <a:xfrm>
            <a:off x="1323340" y="3962400"/>
            <a:ext cx="5285105" cy="24961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Model</a:t>
            </a:r>
            <a:r>
              <a:rPr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:MA32</a:t>
            </a:r>
            <a:r>
              <a:rPr sz="1200" b="1" kern="0" spc="1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1W</a:t>
            </a:r>
            <a:endParaRPr sz="1200" b="1" kern="0" spc="-3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altLang="zh-CN"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Light Source Specification</a:t>
            </a:r>
            <a:r>
              <a:rPr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 3535</a:t>
            </a:r>
            <a:r>
              <a:rPr sz="1200" b="1" kern="0" spc="1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18V</a:t>
            </a:r>
            <a:r>
              <a:rPr sz="1200" b="1" kern="0" spc="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W（</a:t>
            </a:r>
            <a:r>
              <a:rPr lang="en-US" altLang="zh-CN"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special make</a:t>
            </a:r>
            <a:r>
              <a:rPr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sz="1200" b="1" kern="0" spc="-2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Lens size</a:t>
            </a:r>
            <a:r>
              <a:rPr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:Φ</a:t>
            </a:r>
            <a:r>
              <a:rPr sz="1200" b="1" kern="0" spc="-29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16*</a:t>
            </a:r>
            <a:r>
              <a:rPr sz="1200" b="1" kern="0" spc="1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H8.5</a:t>
            </a:r>
            <a:r>
              <a:rPr sz="1200" b="1" kern="0" spc="10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2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</a:t>
            </a:r>
            <a:r>
              <a:rPr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</a:t>
            </a:r>
            <a:endParaRPr sz="1200" b="1" kern="0" spc="-3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Lens angle</a:t>
            </a:r>
            <a:r>
              <a:rPr sz="1200" b="1" kern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:15/24/36/5</a:t>
            </a:r>
            <a:r>
              <a:rPr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0/60°</a:t>
            </a:r>
            <a:endParaRPr sz="1200" b="1" kern="0" spc="-1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altLang="zh-CN" sz="1200" b="1" kern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Light Dimensions</a:t>
            </a:r>
            <a:r>
              <a:rPr sz="1200" b="1" kern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:ф32*7</a:t>
            </a:r>
            <a:r>
              <a:rPr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1mm</a:t>
            </a:r>
            <a:endParaRPr sz="1200" b="1" kern="0" spc="-1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defTabSz="-635" rtl="0" eaLnBrk="0">
              <a:lnSpc>
                <a:spcPct val="200000"/>
              </a:lnSpc>
              <a:spcBef>
                <a:spcPts val="5"/>
              </a:spcBef>
              <a:tabLst>
                <a:tab pos="78105" algn="l"/>
              </a:tabLst>
            </a:pPr>
            <a:r>
              <a:rPr lang="en-US" sz="1200" b="1" kern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Hole size</a:t>
            </a:r>
            <a:r>
              <a:rPr sz="1200" b="1" kern="0" spc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:ф29*1</a:t>
            </a:r>
            <a:r>
              <a:rPr sz="1200" b="1" kern="0" spc="-1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00mm</a:t>
            </a:r>
            <a:endParaRPr sz="1200" b="1" kern="0" spc="-10" dirty="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74" name="picture 17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7073537" y="3734197"/>
            <a:ext cx="716040" cy="1902633"/>
          </a:xfrm>
          <a:prstGeom prst="rect">
            <a:avLst/>
          </a:prstGeom>
        </p:spPr>
      </p:pic>
      <p:pic>
        <p:nvPicPr>
          <p:cNvPr id="178" name="picture 17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2663215" y="1568586"/>
            <a:ext cx="626109" cy="1849704"/>
          </a:xfrm>
          <a:prstGeom prst="rect">
            <a:avLst/>
          </a:prstGeom>
        </p:spPr>
      </p:pic>
      <p:sp>
        <p:nvSpPr>
          <p:cNvPr id="184" name="textbox 184"/>
          <p:cNvSpPr/>
          <p:nvPr/>
        </p:nvSpPr>
        <p:spPr>
          <a:xfrm>
            <a:off x="1221105" y="353060"/>
            <a:ext cx="4900930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86" name="picture 18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6026298" y="4606106"/>
            <a:ext cx="582484" cy="961065"/>
          </a:xfrm>
          <a:prstGeom prst="rect">
            <a:avLst/>
          </a:prstGeom>
        </p:spPr>
      </p:pic>
      <p:pic>
        <p:nvPicPr>
          <p:cNvPr id="188" name="picture 18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620011" y="2420111"/>
            <a:ext cx="591311" cy="943355"/>
          </a:xfrm>
          <a:prstGeom prst="rect">
            <a:avLst/>
          </a:prstGeom>
        </p:spPr>
      </p:pic>
      <p:grpSp>
        <p:nvGrpSpPr>
          <p:cNvPr id="8" name="group 8"/>
          <p:cNvGrpSpPr/>
          <p:nvPr/>
        </p:nvGrpSpPr>
        <p:grpSpPr>
          <a:xfrm rot="21600000">
            <a:off x="1221105" y="824865"/>
            <a:ext cx="3793490" cy="343535"/>
            <a:chOff x="-128905" y="0"/>
            <a:chExt cx="3733800" cy="343535"/>
          </a:xfrm>
        </p:grpSpPr>
        <p:pic>
          <p:nvPicPr>
            <p:cNvPr id="190" name="picture 19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600000">
              <a:off x="-128905" y="0"/>
              <a:ext cx="3733800" cy="336550"/>
            </a:xfrm>
            <a:prstGeom prst="rect">
              <a:avLst/>
            </a:prstGeom>
          </p:spPr>
        </p:pic>
        <p:sp>
          <p:nvSpPr>
            <p:cNvPr id="192" name="textbox 192"/>
            <p:cNvSpPr/>
            <p:nvPr/>
          </p:nvSpPr>
          <p:spPr>
            <a:xfrm>
              <a:off x="-128905" y="12700"/>
              <a:ext cx="3696335" cy="33083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</a:pPr>
              <a:r>
                <a:rPr lang="en-US" altLang="zh-CN" sz="15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Lighting parameters and configuration</a:t>
              </a:r>
              <a:endParaRPr lang="en-US" altLang="zh-CN" sz="15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194" name="picture 19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box 214"/>
          <p:cNvSpPr/>
          <p:nvPr/>
        </p:nvSpPr>
        <p:spPr>
          <a:xfrm>
            <a:off x="4770755" y="1207770"/>
            <a:ext cx="3919855" cy="30943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Model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:MA64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8W</a:t>
            </a:r>
            <a:endParaRPr sz="1200" b="1" kern="0" spc="-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COB</a:t>
            </a:r>
            <a:r>
              <a:rPr lang="en-US"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Specification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:CR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EE CXA1304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COB</a:t>
            </a:r>
            <a:r>
              <a:rPr lang="en-US"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:13.35*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13.35/ ф6mm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Lens Size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:Φ28.8*H16</a:t>
            </a:r>
            <a:r>
              <a:rPr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.5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mm</a:t>
            </a:r>
            <a:r>
              <a:rPr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（</a:t>
            </a:r>
            <a:r>
              <a:rPr lang="en-US" altLang="zh-CN"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Includes COB holder</a:t>
            </a:r>
            <a:r>
              <a:rPr lang="zh-CN" altLang="en-US"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）</a:t>
            </a:r>
            <a:endParaRPr lang="zh-CN" altLang="en-US" sz="1200" b="1" kern="0" spc="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angle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:10/15/24/36/5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0/60°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altLang="zh-CN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Light Dimensions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:ф65*9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5mm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marL="12700" algn="l" defTabSz="-635" rtl="0" eaLnBrk="0">
              <a:lnSpc>
                <a:spcPct val="200000"/>
              </a:lnSpc>
              <a:tabLst>
                <a:tab pos="76835" algn="l"/>
              </a:tabLst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Hole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:ф58*1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30mm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232" name="textbox 232"/>
          <p:cNvSpPr/>
          <p:nvPr/>
        </p:nvSpPr>
        <p:spPr>
          <a:xfrm>
            <a:off x="1337945" y="3559810"/>
            <a:ext cx="3935730" cy="276352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Model</a:t>
            </a:r>
            <a:r>
              <a:rPr sz="12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:MA50</a:t>
            </a:r>
            <a:r>
              <a:rPr sz="1200" b="1" kern="0" spc="1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sz="12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5W</a:t>
            </a:r>
            <a:endParaRPr sz="1200" b="1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Specification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:CR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EE CXA1304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:13.35*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13.35/ ф6mm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Size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:Φ25*</a:t>
            </a:r>
            <a:r>
              <a:rPr sz="1200" b="1" kern="0" spc="15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H15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mm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（</a:t>
            </a:r>
            <a:r>
              <a:rPr lang="en-US" altLang="zh-CN"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Includes COB holder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）</a:t>
            </a:r>
            <a:endParaRPr sz="12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angle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:10/15/24/36/5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0/60°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altLang="zh-CN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Light Dimensions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:ф50*8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5mm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Hole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:ф46*1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20mm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pic>
        <p:nvPicPr>
          <p:cNvPr id="234" name="picture 23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860567" y="1282793"/>
            <a:ext cx="896740" cy="2185159"/>
          </a:xfrm>
          <a:prstGeom prst="rect">
            <a:avLst/>
          </a:prstGeom>
        </p:spPr>
      </p:pic>
      <p:pic>
        <p:nvPicPr>
          <p:cNvPr id="236" name="picture 2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7095780" y="3801340"/>
            <a:ext cx="909010" cy="2142259"/>
          </a:xfrm>
          <a:prstGeom prst="rect">
            <a:avLst/>
          </a:prstGeom>
        </p:spPr>
      </p:pic>
      <p:pic>
        <p:nvPicPr>
          <p:cNvPr id="240" name="picture 2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940552" y="4724400"/>
            <a:ext cx="780288" cy="1146047"/>
          </a:xfrm>
          <a:prstGeom prst="rect">
            <a:avLst/>
          </a:prstGeom>
        </p:spPr>
      </p:pic>
      <p:pic>
        <p:nvPicPr>
          <p:cNvPr id="242" name="picture 2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591055" y="2276856"/>
            <a:ext cx="774192" cy="1139951"/>
          </a:xfrm>
          <a:prstGeom prst="rect">
            <a:avLst/>
          </a:prstGeom>
        </p:spPr>
      </p:pic>
      <p:sp>
        <p:nvSpPr>
          <p:cNvPr id="184" name="textbox 184"/>
          <p:cNvSpPr/>
          <p:nvPr/>
        </p:nvSpPr>
        <p:spPr>
          <a:xfrm>
            <a:off x="1221105" y="353060"/>
            <a:ext cx="4900930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group 8"/>
          <p:cNvGrpSpPr/>
          <p:nvPr/>
        </p:nvGrpSpPr>
        <p:grpSpPr>
          <a:xfrm rot="21600000">
            <a:off x="1221105" y="824865"/>
            <a:ext cx="3793490" cy="343535"/>
            <a:chOff x="-128905" y="0"/>
            <a:chExt cx="3733800" cy="343535"/>
          </a:xfrm>
        </p:grpSpPr>
        <p:pic>
          <p:nvPicPr>
            <p:cNvPr id="190" name="picture 19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600000">
              <a:off x="-128905" y="0"/>
              <a:ext cx="3733800" cy="336550"/>
            </a:xfrm>
            <a:prstGeom prst="rect">
              <a:avLst/>
            </a:prstGeom>
          </p:spPr>
        </p:pic>
        <p:sp>
          <p:nvSpPr>
            <p:cNvPr id="192" name="textbox 192"/>
            <p:cNvSpPr/>
            <p:nvPr/>
          </p:nvSpPr>
          <p:spPr>
            <a:xfrm>
              <a:off x="-128905" y="12700"/>
              <a:ext cx="3696335" cy="33083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p>
              <a:pPr algn="l" rtl="0" eaLnBrk="0">
                <a:lnSpc>
                  <a:spcPct val="111000"/>
                </a:lnSpc>
              </a:pPr>
              <a:r>
                <a:rPr lang="en-US" altLang="zh-CN" sz="15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Lighting parameters and configuration</a:t>
              </a:r>
              <a:endParaRPr lang="en-US" altLang="zh-CN" sz="15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194" name="picture 19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box 274"/>
          <p:cNvSpPr/>
          <p:nvPr/>
        </p:nvSpPr>
        <p:spPr>
          <a:xfrm>
            <a:off x="1524635" y="4030345"/>
            <a:ext cx="4907915" cy="26993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Model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:MA80</a:t>
            </a:r>
            <a:r>
              <a:rPr sz="1200" b="1" kern="0" spc="15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10~12W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Specification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:CR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EE CXA1507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:15.85*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15.85/ ф9mm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Size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:Φ</a:t>
            </a:r>
            <a:r>
              <a:rPr sz="1200" b="1" kern="0" spc="-3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35*</a:t>
            </a:r>
            <a:r>
              <a:rPr sz="1200" b="1" kern="0" spc="1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H20 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mm</a:t>
            </a:r>
            <a:r>
              <a:rPr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Includes COB holder</a:t>
            </a:r>
            <a:r>
              <a:rPr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sz="1200" b="1" kern="0" spc="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angle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:10/15/24/36/5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0/60°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altLang="zh-CN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Light Dimensions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:ф80*10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Hole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:ф74*1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40mm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2" name="textbox 292"/>
          <p:cNvSpPr/>
          <p:nvPr/>
        </p:nvSpPr>
        <p:spPr>
          <a:xfrm>
            <a:off x="4301490" y="1315085"/>
            <a:ext cx="3865880" cy="27152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Model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:MA100</a:t>
            </a:r>
            <a:r>
              <a:rPr sz="1200" b="1" kern="0" spc="1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15~18W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Specification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:CR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EE CXA1512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:15.85*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15.85/ ф9mm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Size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:Φ</a:t>
            </a:r>
            <a:r>
              <a:rPr sz="1200" b="1" kern="0" spc="-28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55*H30 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mm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Includes COB holder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sz="12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angle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:10/15/24/36/5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0/60°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altLang="zh-CN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Light Dimensions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:ф100*12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Hole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:ф94*1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50mm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294" name="picture 29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727669" y="1397352"/>
            <a:ext cx="915179" cy="2036374"/>
          </a:xfrm>
          <a:prstGeom prst="rect">
            <a:avLst/>
          </a:prstGeom>
        </p:spPr>
      </p:pic>
      <p:pic>
        <p:nvPicPr>
          <p:cNvPr id="296" name="picture 2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6976293" y="4030270"/>
            <a:ext cx="850045" cy="1801670"/>
          </a:xfrm>
          <a:prstGeom prst="rect">
            <a:avLst/>
          </a:prstGeom>
        </p:spPr>
      </p:pic>
      <p:pic>
        <p:nvPicPr>
          <p:cNvPr id="300" name="picture 3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5724144" y="4797552"/>
            <a:ext cx="762000" cy="1005839"/>
          </a:xfrm>
          <a:prstGeom prst="rect">
            <a:avLst/>
          </a:prstGeom>
        </p:spPr>
      </p:pic>
      <p:pic>
        <p:nvPicPr>
          <p:cNvPr id="306" name="picture 30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620011" y="2351531"/>
            <a:ext cx="687323" cy="986028"/>
          </a:xfrm>
          <a:prstGeom prst="rect">
            <a:avLst/>
          </a:prstGeom>
        </p:spPr>
      </p:pic>
      <p:sp>
        <p:nvSpPr>
          <p:cNvPr id="184" name="textbox 184"/>
          <p:cNvSpPr/>
          <p:nvPr/>
        </p:nvSpPr>
        <p:spPr>
          <a:xfrm>
            <a:off x="1221105" y="353060"/>
            <a:ext cx="4900930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group 8"/>
          <p:cNvGrpSpPr/>
          <p:nvPr/>
        </p:nvGrpSpPr>
        <p:grpSpPr>
          <a:xfrm rot="21600000">
            <a:off x="1221105" y="824865"/>
            <a:ext cx="3793490" cy="343535"/>
            <a:chOff x="-128905" y="0"/>
            <a:chExt cx="3733800" cy="343535"/>
          </a:xfrm>
        </p:grpSpPr>
        <p:pic>
          <p:nvPicPr>
            <p:cNvPr id="190" name="picture 19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21600000">
              <a:off x="-128905" y="0"/>
              <a:ext cx="3733800" cy="336550"/>
            </a:xfrm>
            <a:prstGeom prst="rect">
              <a:avLst/>
            </a:prstGeom>
          </p:spPr>
        </p:pic>
        <p:sp>
          <p:nvSpPr>
            <p:cNvPr id="192" name="textbox 192"/>
            <p:cNvSpPr/>
            <p:nvPr/>
          </p:nvSpPr>
          <p:spPr>
            <a:xfrm>
              <a:off x="-128905" y="12700"/>
              <a:ext cx="3696335" cy="33083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</a:pPr>
              <a:r>
                <a:rPr lang="en-US" altLang="zh-CN" sz="15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Lighting parameters and configuration</a:t>
              </a:r>
              <a:endParaRPr lang="en-US" altLang="zh-CN" sz="15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194" name="picture 19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textbox 334"/>
          <p:cNvSpPr/>
          <p:nvPr/>
        </p:nvSpPr>
        <p:spPr>
          <a:xfrm>
            <a:off x="1221105" y="1793240"/>
            <a:ext cx="4103370" cy="296862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200000"/>
              </a:lnSpc>
            </a:pPr>
            <a:r>
              <a:rPr lang="en-US" sz="1200" b="1" kern="0" spc="-3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Model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:MA120 24</a:t>
            </a:r>
            <a:r>
              <a:rPr sz="1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W</a:t>
            </a:r>
            <a:endParaRPr sz="1200" b="1" kern="0" spc="-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Specification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:CR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EE CXA1816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COB</a:t>
            </a:r>
            <a:r>
              <a:rPr lang="en-US" sz="1200" b="1" kern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:17.85*1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7.85/ ф12mm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Size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:Φ75*</a:t>
            </a:r>
            <a:r>
              <a:rPr sz="1200" b="1" kern="0" spc="1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 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H40 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mm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（</a:t>
            </a:r>
            <a:r>
              <a:rPr lang="en-US" altLang="zh-CN" sz="1200" b="1" kern="0" spc="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Includes COB holder</a:t>
            </a:r>
            <a:r>
              <a:rPr sz="12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）</a:t>
            </a:r>
            <a:endParaRPr sz="12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Lens angle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:10/15/24/36/5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0/60°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altLang="zh-CN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Light Dimension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:ф120*14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1mm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  <a:p>
            <a:pPr algn="l" rtl="0" eaLnBrk="0">
              <a:lnSpc>
                <a:spcPct val="200000"/>
              </a:lnSpc>
            </a:pPr>
            <a:r>
              <a:rPr lang="en-US" sz="1200" b="1" kern="0" dirty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Hole size</a:t>
            </a:r>
            <a:r>
              <a:rPr sz="1200" b="1" kern="0" spc="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:ф114*1</a:t>
            </a:r>
            <a:r>
              <a:rPr sz="12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70mm</a:t>
            </a:r>
            <a:endParaRPr sz="12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  <p:pic>
        <p:nvPicPr>
          <p:cNvPr id="336" name="picture 3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6705418" y="1919897"/>
            <a:ext cx="1319541" cy="2933140"/>
          </a:xfrm>
          <a:prstGeom prst="rect">
            <a:avLst/>
          </a:prstGeom>
        </p:spPr>
      </p:pic>
      <p:pic>
        <p:nvPicPr>
          <p:cNvPr id="338" name="picture 3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5209425" y="3372399"/>
            <a:ext cx="1039059" cy="1389225"/>
          </a:xfrm>
          <a:prstGeom prst="rect">
            <a:avLst/>
          </a:prstGeom>
        </p:spPr>
      </p:pic>
      <p:sp>
        <p:nvSpPr>
          <p:cNvPr id="184" name="textbox 184"/>
          <p:cNvSpPr/>
          <p:nvPr/>
        </p:nvSpPr>
        <p:spPr>
          <a:xfrm>
            <a:off x="1221105" y="353060"/>
            <a:ext cx="4900930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8" name="group 8"/>
          <p:cNvGrpSpPr/>
          <p:nvPr/>
        </p:nvGrpSpPr>
        <p:grpSpPr>
          <a:xfrm rot="21600000">
            <a:off x="1221105" y="824865"/>
            <a:ext cx="3793490" cy="343535"/>
            <a:chOff x="-128905" y="0"/>
            <a:chExt cx="3733800" cy="343535"/>
          </a:xfrm>
        </p:grpSpPr>
        <p:pic>
          <p:nvPicPr>
            <p:cNvPr id="190" name="picture 19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21600000">
              <a:off x="-128905" y="0"/>
              <a:ext cx="3733800" cy="336550"/>
            </a:xfrm>
            <a:prstGeom prst="rect">
              <a:avLst/>
            </a:prstGeom>
          </p:spPr>
        </p:pic>
        <p:sp>
          <p:nvSpPr>
            <p:cNvPr id="192" name="textbox 192"/>
            <p:cNvSpPr/>
            <p:nvPr/>
          </p:nvSpPr>
          <p:spPr>
            <a:xfrm>
              <a:off x="-128905" y="12700"/>
              <a:ext cx="3696335" cy="33083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</a:pPr>
              <a:r>
                <a:rPr lang="en-US" altLang="zh-CN" sz="1500" b="1" dirty="0"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Lighting parameters and configuration</a:t>
              </a:r>
              <a:endParaRPr lang="en-US" altLang="zh-CN" sz="15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pic>
        <p:nvPicPr>
          <p:cNvPr id="194" name="picture 1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6" name="picture 35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 rot="21600000">
            <a:off x="5247294" y="2241598"/>
            <a:ext cx="903504" cy="3322085"/>
          </a:xfrm>
          <a:prstGeom prst="rect">
            <a:avLst/>
          </a:prstGeom>
        </p:spPr>
      </p:pic>
      <p:pic>
        <p:nvPicPr>
          <p:cNvPr id="358" name="picture 35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rot="21600000">
            <a:off x="7127488" y="2224903"/>
            <a:ext cx="900572" cy="3328090"/>
          </a:xfrm>
          <a:prstGeom prst="rect">
            <a:avLst/>
          </a:prstGeom>
        </p:spPr>
      </p:pic>
      <p:pic>
        <p:nvPicPr>
          <p:cNvPr id="360" name="picture 36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rot="21600000">
            <a:off x="3365486" y="2241690"/>
            <a:ext cx="900724" cy="3304842"/>
          </a:xfrm>
          <a:prstGeom prst="rect">
            <a:avLst/>
          </a:prstGeom>
        </p:spPr>
      </p:pic>
      <p:pic>
        <p:nvPicPr>
          <p:cNvPr id="362" name="picture 36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 rot="21600000">
            <a:off x="1471832" y="2235707"/>
            <a:ext cx="886440" cy="3286275"/>
          </a:xfrm>
          <a:prstGeom prst="rect">
            <a:avLst/>
          </a:prstGeom>
        </p:spPr>
      </p:pic>
      <p:sp>
        <p:nvSpPr>
          <p:cNvPr id="370" name="textbox 370"/>
          <p:cNvSpPr/>
          <p:nvPr/>
        </p:nvSpPr>
        <p:spPr>
          <a:xfrm>
            <a:off x="1221105" y="353060"/>
            <a:ext cx="5535295" cy="3302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1000"/>
              </a:lnSpc>
            </a:pPr>
            <a:r>
              <a:rPr lang="en-US" altLang="zh-CN" sz="2000" b="1" dirty="0"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  <a:sym typeface="+mn-ea"/>
              </a:rPr>
              <a:t>MA Series In-ground Light</a:t>
            </a:r>
            <a:endParaRPr sz="2000" b="1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372" name="picture 37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21600000">
            <a:off x="1214437" y="746125"/>
            <a:ext cx="7750175" cy="39687"/>
          </a:xfrm>
          <a:prstGeom prst="rect">
            <a:avLst/>
          </a:prstGeom>
        </p:spPr>
      </p:pic>
      <p:grpSp>
        <p:nvGrpSpPr>
          <p:cNvPr id="16" name="group 16"/>
          <p:cNvGrpSpPr/>
          <p:nvPr/>
        </p:nvGrpSpPr>
        <p:grpSpPr>
          <a:xfrm rot="21600000">
            <a:off x="1221105" y="812165"/>
            <a:ext cx="2624455" cy="433705"/>
            <a:chOff x="-57831" y="-13970"/>
            <a:chExt cx="1487774" cy="433705"/>
          </a:xfrm>
        </p:grpSpPr>
        <p:pic>
          <p:nvPicPr>
            <p:cNvPr id="374" name="picture 374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 rot="21600000">
              <a:off x="-57831" y="-13970"/>
              <a:ext cx="1487774" cy="433705"/>
            </a:xfrm>
            <a:prstGeom prst="rect">
              <a:avLst/>
            </a:prstGeom>
          </p:spPr>
        </p:pic>
        <p:sp>
          <p:nvSpPr>
            <p:cNvPr id="376" name="textbox 376"/>
            <p:cNvSpPr/>
            <p:nvPr/>
          </p:nvSpPr>
          <p:spPr>
            <a:xfrm>
              <a:off x="-25158" y="57150"/>
              <a:ext cx="1235710" cy="36258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0000"/>
                </a:lnSpc>
              </a:pPr>
              <a:r>
                <a:rPr lang="en-US" sz="1500" b="1" kern="0" spc="70" dirty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Anti-glare solution</a:t>
              </a:r>
              <a:endParaRPr lang="en-US" sz="1500" b="1" kern="0" spc="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378" name="textbox 378"/>
          <p:cNvSpPr/>
          <p:nvPr>
            <p:custDataLst>
              <p:tags r:id="rId11"/>
            </p:custDataLst>
          </p:nvPr>
        </p:nvSpPr>
        <p:spPr>
          <a:xfrm>
            <a:off x="3150235" y="1587500"/>
            <a:ext cx="1249045" cy="3803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Times New Roman" panose="02020603050405020304" charset="0"/>
              <a:ea typeface="Arial" panose="020B0604020202020204"/>
              <a:cs typeface="Arial" panose="020B0604020202020204"/>
            </a:endParaRPr>
          </a:p>
          <a:p>
            <a:pPr marL="134620" algn="l" rtl="0" eaLnBrk="0">
              <a:lnSpc>
                <a:spcPct val="88000"/>
              </a:lnSpc>
            </a:pPr>
            <a:r>
              <a:rPr sz="1400" b="1" kern="0" spc="-1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Type</a:t>
            </a:r>
            <a:r>
              <a:rPr sz="1400" b="1" kern="0" spc="12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b="1" kern="0" spc="-1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B</a:t>
            </a:r>
            <a:endParaRPr sz="1400" dirty="0">
              <a:latin typeface="Times New Roman" panose="02020603050405020304" charset="0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0000"/>
              </a:lnSpc>
              <a:spcBef>
                <a:spcPts val="250"/>
              </a:spcBef>
              <a:buClrTx/>
              <a:buSzTx/>
              <a:buFontTx/>
            </a:pPr>
            <a:r>
              <a:rPr lang="en-US" altLang="zh-CN" sz="900" dirty="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Radome+Honeycomb core</a:t>
            </a:r>
            <a:endParaRPr lang="en-US" altLang="zh-CN" sz="900" dirty="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380" name="textbox 380"/>
          <p:cNvSpPr/>
          <p:nvPr>
            <p:custDataLst>
              <p:tags r:id="rId12"/>
            </p:custDataLst>
          </p:nvPr>
        </p:nvSpPr>
        <p:spPr>
          <a:xfrm>
            <a:off x="1472565" y="1587500"/>
            <a:ext cx="935355" cy="4654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Times New Roman" panose="02020603050405020304" charset="0"/>
              <a:ea typeface="Arial" panose="020B0604020202020204"/>
              <a:cs typeface="Arial" panose="020B0604020202020204"/>
            </a:endParaRPr>
          </a:p>
          <a:p>
            <a:pPr marL="68580" algn="l" rtl="0" eaLnBrk="0">
              <a:lnSpc>
                <a:spcPct val="88000"/>
              </a:lnSpc>
            </a:pPr>
            <a:r>
              <a:rPr sz="1400" b="1" kern="0" spc="-1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Type A</a:t>
            </a:r>
            <a:endParaRPr sz="1400" dirty="0">
              <a:latin typeface="Times New Roman" panose="02020603050405020304" charset="0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ct val="90000"/>
              </a:lnSpc>
              <a:spcBef>
                <a:spcPts val="250"/>
              </a:spcBef>
            </a:pPr>
            <a:r>
              <a:rPr lang="en-US" altLang="zh-CN" sz="900" dirty="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Deep Cup + Honeycomb Core</a:t>
            </a:r>
            <a:endParaRPr lang="en-US" altLang="zh-CN" sz="900" dirty="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382" name="textbox 382"/>
          <p:cNvSpPr/>
          <p:nvPr>
            <p:custDataLst>
              <p:tags r:id="rId13"/>
            </p:custDataLst>
          </p:nvPr>
        </p:nvSpPr>
        <p:spPr>
          <a:xfrm>
            <a:off x="7072630" y="1587500"/>
            <a:ext cx="1004570" cy="3689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ctr" rtl="0" eaLnBrk="0">
              <a:lnSpc>
                <a:spcPct val="79000"/>
              </a:lnSpc>
            </a:pPr>
            <a:endParaRPr sz="100" dirty="0">
              <a:latin typeface="Times New Roman" panose="02020603050405020304" charset="0"/>
              <a:ea typeface="Arial" panose="020B0604020202020204"/>
              <a:cs typeface="Arial" panose="020B0604020202020204"/>
            </a:endParaRPr>
          </a:p>
          <a:p>
            <a:pPr algn="ctr" rtl="0" eaLnBrk="0">
              <a:lnSpc>
                <a:spcPct val="88000"/>
              </a:lnSpc>
            </a:pPr>
            <a:r>
              <a:rPr sz="1400" b="1" kern="0" spc="-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Type</a:t>
            </a:r>
            <a:r>
              <a:rPr sz="1400" b="1" kern="0" spc="15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b="1" kern="0" spc="-4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D</a:t>
            </a:r>
            <a:endParaRPr sz="1400" dirty="0">
              <a:latin typeface="Times New Roman" panose="02020603050405020304" charset="0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ctr" rtl="0" eaLnBrk="0">
              <a:lnSpc>
                <a:spcPct val="91000"/>
              </a:lnSpc>
              <a:spcBef>
                <a:spcPts val="245"/>
              </a:spcBef>
            </a:pPr>
            <a:r>
              <a:rPr lang="en-US" altLang="zh-CN" sz="900" dirty="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Radome anti-glare</a:t>
            </a:r>
            <a:endParaRPr lang="en-US" altLang="zh-CN" sz="900" dirty="0">
              <a:latin typeface="Times New Roman" panose="02020603050405020304" charset="0"/>
              <a:ea typeface="微软雅黑" panose="020B0503020204020204" charset="-122"/>
              <a:cs typeface="Times New Roman" panose="02020603050405020304" charset="0"/>
            </a:endParaRPr>
          </a:p>
        </p:txBody>
      </p:sp>
      <p:sp>
        <p:nvSpPr>
          <p:cNvPr id="384" name="textbox 384"/>
          <p:cNvSpPr/>
          <p:nvPr>
            <p:custDataLst>
              <p:tags r:id="rId14"/>
            </p:custDataLst>
          </p:nvPr>
        </p:nvSpPr>
        <p:spPr>
          <a:xfrm>
            <a:off x="5193030" y="1585595"/>
            <a:ext cx="956945" cy="38227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9000"/>
              </a:lnSpc>
            </a:pPr>
            <a:endParaRPr sz="100" dirty="0">
              <a:latin typeface="Times New Roman" panose="02020603050405020304" charset="0"/>
              <a:ea typeface="Arial" panose="020B0604020202020204"/>
              <a:cs typeface="Arial" panose="020B0604020202020204"/>
            </a:endParaRPr>
          </a:p>
          <a:p>
            <a:pPr marL="13970" algn="ctr" rtl="0" eaLnBrk="0">
              <a:lnSpc>
                <a:spcPct val="89000"/>
              </a:lnSpc>
            </a:pPr>
            <a:r>
              <a:rPr sz="1400" b="1" kern="0" spc="-1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Type</a:t>
            </a:r>
            <a:r>
              <a:rPr sz="1400" b="1" kern="0" spc="5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400" b="1" kern="0" spc="-10" dirty="0">
                <a:solidFill>
                  <a:srgbClr val="404040">
                    <a:alpha val="100000"/>
                  </a:srgbClr>
                </a:solidFill>
                <a:latin typeface="Times New Roman" panose="02020603050405020304" charset="0"/>
                <a:ea typeface="微软雅黑" panose="020B0503020204020204" charset="-122"/>
                <a:cs typeface="微软雅黑" panose="020B0503020204020204" charset="-122"/>
              </a:rPr>
              <a:t>C</a:t>
            </a:r>
            <a:endParaRPr sz="1400" dirty="0">
              <a:latin typeface="Times New Roman" panose="02020603050405020304" charset="0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ctr" rtl="0" eaLnBrk="0">
              <a:lnSpc>
                <a:spcPct val="86000"/>
              </a:lnSpc>
              <a:spcBef>
                <a:spcPts val="80"/>
              </a:spcBef>
            </a:pPr>
            <a:r>
              <a:rPr lang="en-US" altLang="zh-CN" sz="900" dirty="0">
                <a:latin typeface="Times New Roman" panose="02020603050405020304" charset="0"/>
                <a:ea typeface="微软雅黑" panose="020B0503020204020204" charset="-122"/>
                <a:cs typeface="Times New Roman" panose="02020603050405020304" charset="0"/>
              </a:rPr>
              <a:t>Deep set anti-glare</a:t>
            </a:r>
            <a:endParaRPr lang="en-US" sz="1200" b="1" kern="0" spc="-10" dirty="0">
              <a:solidFill>
                <a:srgbClr val="404040">
                  <a:alpha val="100000"/>
                </a:srgbClr>
              </a:solidFill>
              <a:latin typeface="Times New Roman" panose="02020603050405020304" charset="0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2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3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4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5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6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7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ags/tag8.xml><?xml version="1.0" encoding="utf-8"?>
<p:tagLst xmlns:p="http://schemas.openxmlformats.org/presentationml/2006/main">
  <p:tag name="KSO_WM_DIAGRAM_VIRTUALLY_FRAME" val="{&quot;height&quot;:313.75834645669295,&quot;left&quot;:114.44228346456694,&quot;top&quot;:124.32692913385827,&quot;width&quot;:521.5577165354331}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2187</Words>
  <Application>WPS 演示</Application>
  <PresentationFormat/>
  <Paragraphs>155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宋体</vt:lpstr>
      <vt:lpstr>Wingdings</vt:lpstr>
      <vt:lpstr>Arial</vt:lpstr>
      <vt:lpstr>Times New Roman</vt:lpstr>
      <vt:lpstr>微软雅黑</vt:lpstr>
      <vt:lpstr>黑体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14</cp:revision>
  <dcterms:created xsi:type="dcterms:W3CDTF">2026-04-18T08:57:00Z</dcterms:created>
  <dcterms:modified xsi:type="dcterms:W3CDTF">2026-05-09T06:50:42Z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wqlLaW5nc29mdCBQREYgdG8gV1BTIDEyMA</vt:lpwstr>
  </property>
  <property fmtid="{D5CDD505-2E9C-101B-9397-08002B2CF9AE}" pid="3" name="Created">
    <vt:filetime>2026-04-19T08:54:39Z</vt:filetime>
  </property>
  <property fmtid="{D5CDD505-2E9C-101B-9397-08002B2CF9AE}" pid="4" name="KSOProductBuildVer">
    <vt:lpwstr>2052-10.1.0.5850</vt:lpwstr>
  </property>
  <property fmtid="{D5CDD505-2E9C-101B-9397-08002B2CF9AE}" pid="5" name="ICV">
    <vt:lpwstr>066E7F4091A84977A76D0AFB5D5C6C90_13</vt:lpwstr>
  </property>
</Properties>
</file>